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4" r:id="rId5"/>
    <p:sldId id="263" r:id="rId6"/>
    <p:sldId id="265" r:id="rId7"/>
    <p:sldId id="261" r:id="rId8"/>
    <p:sldId id="257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F235279-99E5-4E51-95EA-4F2D7FC028B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07BDA49-534F-45DF-B38F-FF0E247B9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ve\Documents\FFOutput\Boardwalk%20Empire%20Trailer%20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http://education-portal.com/cimages/multimages/16/liter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5486400"/>
            <a:ext cx="1672590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http://www.mysteries-in-stone.co.uk/images/c4_large.jpg"/>
          <p:cNvPicPr>
            <a:picLocks noChangeAspect="1" noChangeArrowheads="1"/>
          </p:cNvPicPr>
          <p:nvPr/>
        </p:nvPicPr>
        <p:blipFill>
          <a:blip r:embed="rId3" cstate="print">
            <a:lum contrast="-30000"/>
          </a:blip>
          <a:srcRect/>
          <a:stretch>
            <a:fillRect/>
          </a:stretch>
        </p:blipFill>
        <p:spPr bwMode="auto">
          <a:xfrm>
            <a:off x="990600" y="3581400"/>
            <a:ext cx="2407973" cy="2514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Liza Dee</a:t>
            </a:r>
          </a:p>
          <a:p>
            <a:r>
              <a:rPr lang="en-US" dirty="0" smtClean="0"/>
              <a:t>Eve Lee</a:t>
            </a:r>
          </a:p>
          <a:p>
            <a:r>
              <a:rPr lang="en-US" dirty="0" smtClean="0"/>
              <a:t>Sophie Marion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Historical and Biographical Lenses</a:t>
            </a:r>
            <a:endParaRPr lang="en-US" dirty="0"/>
          </a:p>
        </p:txBody>
      </p:sp>
      <p:pic>
        <p:nvPicPr>
          <p:cNvPr id="7" name="Picture 6" descr="http://www.mysteries-in-stone.co.uk/images/c4_large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40000"/>
          </a:blip>
          <a:srcRect l="13475" t="22581" r="5678" b="16129"/>
          <a:stretch>
            <a:fillRect/>
          </a:stretch>
        </p:blipFill>
        <p:spPr bwMode="auto">
          <a:xfrm>
            <a:off x="1143000" y="4038600"/>
            <a:ext cx="1596190" cy="1447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http://downturnstrategist.com/images/len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4038600"/>
            <a:ext cx="2438400" cy="2438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Historical approach to literary criticism…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How does the work reflects the author’s time?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Must be truly placed in historical context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Should consider various types of history (social, economic, political, intellectual, etc.) to understand the text </a:t>
            </a:r>
          </a:p>
          <a:p>
            <a:pPr lvl="1">
              <a:buFont typeface="Wingdings" pitchFamily="2" charset="2"/>
              <a:buChar char="v"/>
            </a:pPr>
            <a:endParaRPr lang="en-US" sz="2000" dirty="0" smtClean="0"/>
          </a:p>
          <a:p>
            <a:r>
              <a:rPr lang="en-US" sz="2000" dirty="0" smtClean="0"/>
              <a:t>Biographical approach to literary criticism…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How does the work reflects the author’s life?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Should analyze the work against the author’s life for meaning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Should not take into account irrelevant facts </a:t>
            </a:r>
          </a:p>
          <a:p>
            <a:pPr lvl="1">
              <a:buFont typeface="Wingdings" pitchFamily="2" charset="2"/>
              <a:buChar char="v"/>
            </a:pPr>
            <a:endParaRPr lang="en-US" sz="1600" dirty="0" smtClean="0"/>
          </a:p>
          <a:p>
            <a:pPr lvl="1"/>
            <a:endParaRPr lang="en-US" dirty="0"/>
          </a:p>
        </p:txBody>
      </p:sp>
      <p:pic>
        <p:nvPicPr>
          <p:cNvPr id="3074" name="Picture 2" descr="http://www.1ststoptravelstore.com/Replogle%20globes%20new%20images/31536_Lenox-world-glob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8F6"/>
              </a:clrFrom>
              <a:clrTo>
                <a:srgbClr val="F8F8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381000"/>
            <a:ext cx="1752600" cy="2211615"/>
          </a:xfrm>
          <a:prstGeom prst="rect">
            <a:avLst/>
          </a:prstGeom>
          <a:noFill/>
        </p:spPr>
      </p:pic>
      <p:pic>
        <p:nvPicPr>
          <p:cNvPr id="3076" name="Picture 4" descr="http://blogs.discovermagazine.com/intersection/files/2009/05/28-time-manage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5181600"/>
            <a:ext cx="2133600" cy="1423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Considered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Historical approach: 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dirty="0" smtClean="0"/>
              <a:t>What events concurrently occurred in history?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dirty="0" smtClean="0"/>
              <a:t>How did history affect the author’s views/opinions?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dirty="0" smtClean="0"/>
              <a:t>How did history affect content, style, language, and tone? 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dirty="0" smtClean="0"/>
              <a:t>Did the author alter historical events? How? Why?</a:t>
            </a:r>
          </a:p>
          <a:p>
            <a:pPr lvl="1">
              <a:buFont typeface="Wingdings" pitchFamily="2" charset="2"/>
              <a:buChar char="v"/>
            </a:pPr>
            <a:endParaRPr lang="en-US" sz="1600" dirty="0" smtClean="0"/>
          </a:p>
          <a:p>
            <a:r>
              <a:rPr lang="en-US" sz="2000" dirty="0" smtClean="0"/>
              <a:t>Biographical approach: 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dirty="0" smtClean="0"/>
              <a:t>What biographical facts are included in the text?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dirty="0" smtClean="0"/>
              <a:t>Have any facts been changed? How? Why?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dirty="0" smtClean="0"/>
              <a:t>What does the text tell us about the author’s life? 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dirty="0" smtClean="0"/>
              <a:t>Do these insights increase or diminish our understanding of his/her life?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dirty="0" smtClean="0"/>
              <a:t>Does the author consider his/her life as typical or significant? </a:t>
            </a:r>
          </a:p>
          <a:p>
            <a:pPr lvl="1">
              <a:buFont typeface="Wingdings" pitchFamily="2" charset="2"/>
              <a:buChar char="v"/>
            </a:pPr>
            <a:endParaRPr lang="en-US" sz="2000" dirty="0" smtClean="0"/>
          </a:p>
        </p:txBody>
      </p:sp>
      <p:pic>
        <p:nvPicPr>
          <p:cNvPr id="2050" name="Picture 2" descr="http://upload.wikimedia.org/wikipedia/commons/thumb/b/b2/Blue_question_mark.svg/450px-Blue_question_mark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6002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447800"/>
            <a:ext cx="5943600" cy="4830763"/>
          </a:xfrm>
        </p:spPr>
        <p:txBody>
          <a:bodyPr/>
          <a:lstStyle/>
          <a:p>
            <a:r>
              <a:rPr lang="en-US" dirty="0" smtClean="0"/>
              <a:t>Gives information about the author and the time period</a:t>
            </a:r>
          </a:p>
          <a:p>
            <a:r>
              <a:rPr lang="en-US" dirty="0" smtClean="0"/>
              <a:t>The ability to make comparisons</a:t>
            </a:r>
          </a:p>
          <a:p>
            <a:r>
              <a:rPr lang="en-US" dirty="0" smtClean="0"/>
              <a:t>May approach a text from numerous perspectives and schema</a:t>
            </a:r>
          </a:p>
          <a:p>
            <a:pPr lvl="1"/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Discourse</a:t>
            </a:r>
          </a:p>
          <a:p>
            <a:pPr lvl="1"/>
            <a:r>
              <a:rPr lang="en-US" dirty="0" smtClean="0"/>
              <a:t>Ideology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1266" name="Picture 2" descr="http://thesituationist.files.wordpress.com/2007/07/thumbs-up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447800"/>
            <a:ext cx="2148058" cy="2895600"/>
          </a:xfrm>
          <a:prstGeom prst="rect">
            <a:avLst/>
          </a:prstGeom>
          <a:noFill/>
        </p:spPr>
      </p:pic>
      <p:pic>
        <p:nvPicPr>
          <p:cNvPr id="11268" name="Picture 4" descr="http://blog.edelbioskincare.com/uploaded_images/happy-face-770659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4343400"/>
            <a:ext cx="1974061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E</a:t>
            </a:r>
            <a:r>
              <a:rPr lang="en-US" sz="2400" dirty="0" smtClean="0">
                <a:solidFill>
                  <a:schemeClr val="tx1"/>
                </a:solidFill>
              </a:rPr>
              <a:t>quating the work's content with the author's life (or the character with the author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L</a:t>
            </a:r>
            <a:r>
              <a:rPr lang="en-US" sz="2400" dirty="0" smtClean="0">
                <a:solidFill>
                  <a:schemeClr val="tx1"/>
                </a:solidFill>
              </a:rPr>
              <a:t>ess-than-credible sources of information, particularly works that tend to be highly speculative or controversial unless verified by several sources. 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No history can be truly objective or comprehensive because history is constantly written and rewritten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Loss of the ability to be creative in </a:t>
            </a:r>
            <a:r>
              <a:rPr lang="en-US" sz="2400" dirty="0" err="1" smtClean="0">
                <a:solidFill>
                  <a:schemeClr val="tx1"/>
                </a:solidFill>
              </a:rPr>
              <a:t>analyzation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pic>
        <p:nvPicPr>
          <p:cNvPr id="13314" name="Picture 2" descr="http://multiboxing.com/wp-content/uploads/2010/01/ThumbsDow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4724400"/>
            <a:ext cx="2110153" cy="1524000"/>
          </a:xfrm>
          <a:prstGeom prst="rect">
            <a:avLst/>
          </a:prstGeom>
          <a:noFill/>
        </p:spPr>
      </p:pic>
      <p:pic>
        <p:nvPicPr>
          <p:cNvPr id="13316" name="Picture 4" descr="http://t3.gstatic.com/images?q=tbn:I8qDu-F1lSzVKM:http://4.bp.blogspot.com/_ziSprncNV6M/S6-pZiNk-xI/AAAAAAAAADc/GlVt4iYfxFk/s200/frown+fac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FFF"/>
              </a:clrFrom>
              <a:clrTo>
                <a:srgbClr val="F7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457200"/>
            <a:ext cx="981075" cy="990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Where/How to Apply This Lens In </a:t>
            </a:r>
            <a:r>
              <a:rPr lang="en-US" b="1" dirty="0" smtClean="0"/>
              <a:t>YOUR </a:t>
            </a:r>
            <a:r>
              <a:rPr lang="en-US" dirty="0" smtClean="0"/>
              <a:t>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8382000" cy="4267200"/>
          </a:xfrm>
        </p:spPr>
        <p:txBody>
          <a:bodyPr/>
          <a:lstStyle/>
          <a:p>
            <a:r>
              <a:rPr lang="en-US" dirty="0" smtClean="0"/>
              <a:t>Viewing Art</a:t>
            </a:r>
          </a:p>
          <a:p>
            <a:r>
              <a:rPr lang="en-US" dirty="0" smtClean="0"/>
              <a:t>Analyzing Literature based on the Publication Date and/or Author</a:t>
            </a:r>
          </a:p>
          <a:p>
            <a:r>
              <a:rPr lang="en-US" dirty="0" smtClean="0"/>
              <a:t>Reading Periodicals</a:t>
            </a:r>
          </a:p>
          <a:p>
            <a:r>
              <a:rPr lang="en-US" dirty="0" smtClean="0"/>
              <a:t>English and History Classes</a:t>
            </a:r>
          </a:p>
          <a:p>
            <a:r>
              <a:rPr lang="en-US" dirty="0" smtClean="0"/>
              <a:t>Screenwriting</a:t>
            </a:r>
          </a:p>
        </p:txBody>
      </p:sp>
      <p:pic>
        <p:nvPicPr>
          <p:cNvPr id="10244" name="Picture 4" descr="http://www.nealfinebooks.com/shop_image/product/4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68906">
            <a:off x="4685817" y="4198204"/>
            <a:ext cx="1384300" cy="2011247"/>
          </a:xfrm>
          <a:prstGeom prst="rect">
            <a:avLst/>
          </a:prstGeom>
          <a:noFill/>
        </p:spPr>
      </p:pic>
      <p:pic>
        <p:nvPicPr>
          <p:cNvPr id="10246" name="Picture 6" descr="http://www.hollywoodscriptshop.com/i/twilight_scri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06134">
            <a:off x="7013814" y="4203327"/>
            <a:ext cx="1676400" cy="2194560"/>
          </a:xfrm>
          <a:prstGeom prst="rect">
            <a:avLst/>
          </a:prstGeom>
          <a:noFill/>
        </p:spPr>
      </p:pic>
      <p:pic>
        <p:nvPicPr>
          <p:cNvPr id="10242" name="Picture 2" descr="http://aronvinegar.org/images/TimeforArtHisto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819400"/>
            <a:ext cx="2209800" cy="1737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i="1" dirty="0" smtClean="0"/>
              <a:t>The Scarlet Letter </a:t>
            </a:r>
          </a:p>
          <a:p>
            <a:endParaRPr lang="en-US" sz="2400" i="1" dirty="0" smtClean="0"/>
          </a:p>
          <a:p>
            <a:r>
              <a:rPr lang="en-US" sz="2400" i="1" dirty="0" smtClean="0"/>
              <a:t>To Kill A Mockingbird </a:t>
            </a:r>
          </a:p>
          <a:p>
            <a:endParaRPr lang="en-US" sz="2400" i="1" dirty="0" smtClean="0"/>
          </a:p>
          <a:p>
            <a:r>
              <a:rPr lang="en-US" sz="2400" i="1" dirty="0" smtClean="0"/>
              <a:t>A Thousand Splendid Suns </a:t>
            </a:r>
            <a:r>
              <a:rPr lang="en-US" sz="2400" dirty="0" smtClean="0"/>
              <a:t>and </a:t>
            </a:r>
            <a:r>
              <a:rPr lang="en-US" sz="2400" i="1" dirty="0" smtClean="0"/>
              <a:t>The Kite Runner</a:t>
            </a:r>
          </a:p>
          <a:p>
            <a:endParaRPr lang="en-US" sz="2400" i="1" dirty="0" smtClean="0"/>
          </a:p>
          <a:p>
            <a:r>
              <a:rPr lang="en-US" sz="2400" dirty="0" smtClean="0"/>
              <a:t>In television: </a:t>
            </a:r>
            <a:r>
              <a:rPr lang="en-US" sz="2400" i="1" dirty="0" smtClean="0"/>
              <a:t>Mad Men</a:t>
            </a:r>
          </a:p>
          <a:p>
            <a:endParaRPr lang="en-US" sz="2400" i="1" dirty="0" smtClean="0"/>
          </a:p>
          <a:p>
            <a:r>
              <a:rPr lang="en-US" sz="2400" i="1" dirty="0" smtClean="0"/>
              <a:t>The Diary of Anne Frank </a:t>
            </a:r>
          </a:p>
          <a:p>
            <a:endParaRPr lang="en-US" sz="2400" i="1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i="1" dirty="0" smtClean="0"/>
          </a:p>
          <a:p>
            <a:endParaRPr lang="en-US" i="1" dirty="0" smtClean="0"/>
          </a:p>
          <a:p>
            <a:endParaRPr lang="en-US" i="1" dirty="0" smtClean="0"/>
          </a:p>
        </p:txBody>
      </p:sp>
      <p:pic>
        <p:nvPicPr>
          <p:cNvPr id="1026" name="Picture 2" descr="http://static.technorati.com/10/04/21/12011/cuar01-madmen0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495800"/>
            <a:ext cx="2743200" cy="17805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8" name="Picture 4" descr="http://www.forrecovery.org/Portals/5/tokillamockingbir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1828800"/>
            <a:ext cx="1371600" cy="2258896"/>
          </a:xfrm>
          <a:prstGeom prst="rect">
            <a:avLst/>
          </a:prstGeom>
          <a:noFill/>
        </p:spPr>
      </p:pic>
      <p:pic>
        <p:nvPicPr>
          <p:cNvPr id="1030" name="Picture 6" descr="http://somecontrast.com/blog/wp-content/uploads/2008/06/a_thousand_splendid_sun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762000"/>
            <a:ext cx="1447800" cy="2223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English class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My Pet Virus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Shawn Decker’s life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The Scarlett Letter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Historical context (1850)</a:t>
            </a:r>
          </a:p>
          <a:p>
            <a:r>
              <a:rPr lang="en-US" dirty="0" smtClean="0"/>
              <a:t>History class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Lincoln’s Inaugural Address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Historical context of the time period (1861)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Lincoln’s point of view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Hammurabi’s Code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Historical context of the time period (1792 B.C.)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Hammurabi’s philosophy as a leader</a:t>
            </a:r>
          </a:p>
          <a:p>
            <a:r>
              <a:rPr lang="en-US" dirty="0" smtClean="0"/>
              <a:t>CI (Social studies)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Columns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Point of view on the issue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 smtClean="0"/>
              <a:t>Paul </a:t>
            </a:r>
            <a:r>
              <a:rPr lang="en-US" dirty="0" err="1" smtClean="0"/>
              <a:t>Krugman</a:t>
            </a:r>
            <a:r>
              <a:rPr lang="en-US" dirty="0" smtClean="0"/>
              <a:t> and the Bush tax cuts</a:t>
            </a:r>
          </a:p>
          <a:p>
            <a:pPr lvl="2">
              <a:buFont typeface="Wingdings" pitchFamily="2" charset="2"/>
              <a:buChar char="Ø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pic>
        <p:nvPicPr>
          <p:cNvPr id="5122" name="Picture 2" descr="http://imgs.sfgate.com/c/pictures/2006/09/28/ns_outlo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81000"/>
            <a:ext cx="1286436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4" name="Picture 4" descr="http://www.world-history-movies.com/image-files/the-scarlet-let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81000"/>
            <a:ext cx="1272808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6" name="Picture 6" descr="http://www.americaslibrary.gov/assets/jb/civil/jb_civil_lincoln2_2_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09800"/>
            <a:ext cx="1220251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8" name="Picture 8" descr="http://tomgpalmer.com/wp-content/uploads/legacy-images/The%20Code%20of%20Hammurab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209800"/>
            <a:ext cx="121920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32" name="Picture 12" descr="http://marianyc.com/wp-content/uploads/2009/08/ny-times-paul-krugman-commentary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4038600"/>
            <a:ext cx="154068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30" name="Picture 10" descr="http://www.newyorkpersonalinjuryattorneyblog.com/wp-content/uploads/2010/08/NewYorkTimesLogo.gi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4038600"/>
            <a:ext cx="1081407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</a:t>
            </a:r>
            <a:r>
              <a:rPr lang="en-US" dirty="0" smtClean="0"/>
              <a:t>example </a:t>
            </a:r>
            <a:r>
              <a:rPr lang="en-US" dirty="0" smtClean="0"/>
              <a:t>where you can apply the historical </a:t>
            </a:r>
            <a:r>
              <a:rPr lang="en-US" dirty="0" smtClean="0"/>
              <a:t>lenses – Boardwalk Empire</a:t>
            </a:r>
            <a:endParaRPr lang="en-US" dirty="0"/>
          </a:p>
        </p:txBody>
      </p:sp>
      <p:pic>
        <p:nvPicPr>
          <p:cNvPr id="4" name="Boardwalk Empire Trailer 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4825" y="1524000"/>
            <a:ext cx="8134350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6211669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i="1" dirty="0" smtClean="0"/>
              <a:t>Boardwalk Empire Trailer #1 (HBO)</a:t>
            </a:r>
            <a:r>
              <a:rPr lang="en-US" sz="1200" dirty="0" smtClean="0"/>
              <a:t>. </a:t>
            </a:r>
            <a:r>
              <a:rPr lang="en-US" sz="1200" i="1" dirty="0" smtClean="0"/>
              <a:t>YouTube</a:t>
            </a:r>
            <a:r>
              <a:rPr lang="en-US" sz="1200" dirty="0" smtClean="0"/>
              <a:t>. 20 Sept. 2010. Web. 18 Oct. 2010. &lt;http://www.youtube.com/watch?v=PDyKgRCjf_U&gt;.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195</TotalTime>
  <Words>418</Words>
  <Application>Microsoft Office PowerPoint</Application>
  <PresentationFormat>On-screen Show (4:3)</PresentationFormat>
  <Paragraphs>81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Historical and Biographical Lenses</vt:lpstr>
      <vt:lpstr>Definition  </vt:lpstr>
      <vt:lpstr>Questions Considered </vt:lpstr>
      <vt:lpstr>Advantages</vt:lpstr>
      <vt:lpstr>Disadvantages</vt:lpstr>
      <vt:lpstr>Where/How to Apply This Lens In YOUR Life</vt:lpstr>
      <vt:lpstr>Examples </vt:lpstr>
      <vt:lpstr>Uses</vt:lpstr>
      <vt:lpstr>An example where you can apply the historical lenses – Boardwalk Empire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sylee</dc:creator>
  <cp:lastModifiedBy>Eve</cp:lastModifiedBy>
  <cp:revision>24</cp:revision>
  <dcterms:created xsi:type="dcterms:W3CDTF">2010-10-14T17:11:13Z</dcterms:created>
  <dcterms:modified xsi:type="dcterms:W3CDTF">2010-10-18T23:19:06Z</dcterms:modified>
</cp:coreProperties>
</file>